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5195" r:id="rId5"/>
  </p:sldMasterIdLst>
  <p:notesMasterIdLst>
    <p:notesMasterId r:id="rId18"/>
  </p:notesMasterIdLst>
  <p:handoutMasterIdLst>
    <p:handoutMasterId r:id="rId19"/>
  </p:handoutMasterIdLst>
  <p:sldIdLst>
    <p:sldId id="257" r:id="rId6"/>
    <p:sldId id="2145706800" r:id="rId7"/>
    <p:sldId id="2145706848" r:id="rId8"/>
    <p:sldId id="2145706849" r:id="rId9"/>
    <p:sldId id="2145706852" r:id="rId10"/>
    <p:sldId id="2145706835" r:id="rId11"/>
    <p:sldId id="2145706659" r:id="rId12"/>
    <p:sldId id="2145706742" r:id="rId13"/>
    <p:sldId id="2145706846" r:id="rId14"/>
    <p:sldId id="2145706850" r:id="rId15"/>
    <p:sldId id="2145706853" r:id="rId16"/>
    <p:sldId id="2145706720" r:id="rId17"/>
  </p:sldIdLst>
  <p:sldSz cx="12192000" cy="6858000"/>
  <p:notesSz cx="7010400" cy="92964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3321" autoAdjust="0"/>
  </p:normalViewPr>
  <p:slideViewPr>
    <p:cSldViewPr snapToGrid="0">
      <p:cViewPr varScale="1">
        <p:scale>
          <a:sx n="69" d="100"/>
          <a:sy n="69" d="100"/>
        </p:scale>
        <p:origin x="548"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36" d="100"/>
          <a:sy n="136" d="100"/>
        </p:scale>
        <p:origin x="800" y="-47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2024/01/18</a:t>
            </a:fld>
            <a:endParaRPr lang="en-ZA" dirty="0"/>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dirty="0"/>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I"/>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en-VI" smtClean="0"/>
              <a:t>01/18/2024</a:t>
            </a:fld>
            <a:endParaRPr lang="en-VI"/>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I"/>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I"/>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en-VI" smtClean="0"/>
              <a:t>‹#›</a:t>
            </a:fld>
            <a:endParaRPr lang="en-VI"/>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D96E21E-6D6E-4520-83B0-34502777460E}"/>
              </a:ext>
            </a:extLst>
          </p:cNvPr>
          <p:cNvSpPr>
            <a:spLocks noGrp="1" noRot="1" noChangeAspect="1" noChangeArrowheads="1" noTextEdit="1"/>
          </p:cNvSpPr>
          <p:nvPr>
            <p:ph type="sldImg"/>
          </p:nvPr>
        </p:nvSpPr>
        <p:spPr>
          <a:xfrm>
            <a:off x="109538" y="757238"/>
            <a:ext cx="6729412" cy="3784600"/>
          </a:xfrm>
          <a:ln/>
        </p:spPr>
      </p:sp>
      <p:sp>
        <p:nvSpPr>
          <p:cNvPr id="2" name="Footer Placeholder 1">
            <a:extLst>
              <a:ext uri="{FF2B5EF4-FFF2-40B4-BE49-F238E27FC236}">
                <a16:creationId xmlns:a16="http://schemas.microsoft.com/office/drawing/2014/main" id="{40B9556E-22B1-44D2-893A-AE4A2EDA7784}"/>
              </a:ext>
            </a:extLst>
          </p:cNvPr>
          <p:cNvSpPr>
            <a:spLocks noGrp="1"/>
          </p:cNvSpPr>
          <p:nvPr>
            <p:ph type="ftr" sz="quarter" idx="4"/>
          </p:nvPr>
        </p:nvSpPr>
        <p:spPr/>
        <p:txBody>
          <a:bodyPr/>
          <a:lstStyle/>
          <a:p>
            <a:pPr>
              <a:defRPr/>
            </a:pPr>
            <a:endParaRPr lang="en-US" dirty="0"/>
          </a:p>
        </p:txBody>
      </p:sp>
      <p:sp>
        <p:nvSpPr>
          <p:cNvPr id="8" name="Notes Placeholder 7">
            <a:extLst>
              <a:ext uri="{FF2B5EF4-FFF2-40B4-BE49-F238E27FC236}">
                <a16:creationId xmlns:a16="http://schemas.microsoft.com/office/drawing/2014/main" id="{607E5067-D04B-7C20-1CCF-3BF7153F3F54}"/>
              </a:ext>
            </a:extLst>
          </p:cNvPr>
          <p:cNvSpPr>
            <a:spLocks noGrp="1"/>
          </p:cNvSpPr>
          <p:nvPr>
            <p:ph type="body" sz="quarter" idx="3"/>
          </p:nvPr>
        </p:nvSpPr>
        <p:spPr/>
        <p:txBody>
          <a:bodyPr/>
          <a:lstStyle/>
          <a:p>
            <a:endParaRPr lang="en-Z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dirty="0"/>
          </a:p>
        </p:txBody>
      </p:sp>
    </p:spTree>
    <p:extLst>
      <p:ext uri="{BB962C8B-B14F-4D97-AF65-F5344CB8AC3E}">
        <p14:creationId xmlns:p14="http://schemas.microsoft.com/office/powerpoint/2010/main" val="124025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1A03F3B-6ECC-475E-BE81-A32D449A22DB}" type="slidenum">
              <a:rPr lang="en-VI" smtClean="0"/>
              <a:t>11</a:t>
            </a:fld>
            <a:endParaRPr lang="en-VI"/>
          </a:p>
        </p:txBody>
      </p:sp>
    </p:spTree>
    <p:extLst>
      <p:ext uri="{BB962C8B-B14F-4D97-AF65-F5344CB8AC3E}">
        <p14:creationId xmlns:p14="http://schemas.microsoft.com/office/powerpoint/2010/main" val="350141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12</a:t>
            </a:fld>
            <a:endParaRPr lang="en-VI"/>
          </a:p>
        </p:txBody>
      </p:sp>
    </p:spTree>
    <p:extLst>
      <p:ext uri="{BB962C8B-B14F-4D97-AF65-F5344CB8AC3E}">
        <p14:creationId xmlns:p14="http://schemas.microsoft.com/office/powerpoint/2010/main" val="325059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3F3B-6ECC-475E-BE81-A32D449A22DB}" type="slidenum">
              <a:rPr kumimoji="0" lang="en-V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V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EF2CC39A-5669-AA72-57AE-4FEF591FDC1E}"/>
              </a:ext>
            </a:extLst>
          </p:cNvPr>
          <p:cNvSpPr>
            <a:spLocks noGrp="1"/>
          </p:cNvSpPr>
          <p:nvPr>
            <p:ph type="body" sz="quarter" idx="3"/>
          </p:nvPr>
        </p:nvSpPr>
        <p:spPr/>
        <p:txBody>
          <a:bodyPr/>
          <a:lstStyle/>
          <a:p>
            <a:endParaRPr lang="en-ZA"/>
          </a:p>
        </p:txBody>
      </p:sp>
    </p:spTree>
    <p:extLst>
      <p:ext uri="{BB962C8B-B14F-4D97-AF65-F5344CB8AC3E}">
        <p14:creationId xmlns:p14="http://schemas.microsoft.com/office/powerpoint/2010/main" val="149347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3F3B-6ECC-475E-BE81-A32D449A22DB}" type="slidenum">
              <a:rPr kumimoji="0" lang="en-V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V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23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3F3B-6ECC-475E-BE81-A32D449A22DB}" type="slidenum">
              <a:rPr kumimoji="0" lang="en-V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DA482EB5-FE2A-296B-DE8E-208E55F2A4AB}"/>
              </a:ext>
            </a:extLst>
          </p:cNvPr>
          <p:cNvSpPr>
            <a:spLocks noGrp="1"/>
          </p:cNvSpPr>
          <p:nvPr>
            <p:ph type="body" sz="quarter" idx="3"/>
          </p:nvPr>
        </p:nvSpPr>
        <p:spPr/>
        <p:txBody>
          <a:bodyPr/>
          <a:lstStyle/>
          <a:p>
            <a:endParaRPr lang="en-ZA"/>
          </a:p>
        </p:txBody>
      </p:sp>
    </p:spTree>
    <p:extLst>
      <p:ext uri="{BB962C8B-B14F-4D97-AF65-F5344CB8AC3E}">
        <p14:creationId xmlns:p14="http://schemas.microsoft.com/office/powerpoint/2010/main" val="135075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5</a:t>
            </a:fld>
            <a:endParaRPr lang="en-VI"/>
          </a:p>
        </p:txBody>
      </p:sp>
    </p:spTree>
    <p:extLst>
      <p:ext uri="{BB962C8B-B14F-4D97-AF65-F5344CB8AC3E}">
        <p14:creationId xmlns:p14="http://schemas.microsoft.com/office/powerpoint/2010/main" val="296973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1A03F3B-6ECC-475E-BE81-A32D449A22DB}" type="slidenum">
              <a:rPr lang="en-VI" smtClean="0"/>
              <a:t>6</a:t>
            </a:fld>
            <a:endParaRPr lang="en-VI"/>
          </a:p>
        </p:txBody>
      </p:sp>
      <p:sp>
        <p:nvSpPr>
          <p:cNvPr id="6" name="Notes Placeholder 5">
            <a:extLst>
              <a:ext uri="{FF2B5EF4-FFF2-40B4-BE49-F238E27FC236}">
                <a16:creationId xmlns:a16="http://schemas.microsoft.com/office/drawing/2014/main" id="{B6BEBE82-3755-7879-8AD8-F1CA4B20288E}"/>
              </a:ext>
            </a:extLst>
          </p:cNvPr>
          <p:cNvSpPr>
            <a:spLocks noGrp="1"/>
          </p:cNvSpPr>
          <p:nvPr>
            <p:ph type="body" sz="quarter" idx="3"/>
          </p:nvPr>
        </p:nvSpPr>
        <p:spPr/>
        <p:txBody>
          <a:bodyPr/>
          <a:lstStyle/>
          <a:p>
            <a:endParaRPr lang="en-ZA"/>
          </a:p>
        </p:txBody>
      </p:sp>
    </p:spTree>
    <p:extLst>
      <p:ext uri="{BB962C8B-B14F-4D97-AF65-F5344CB8AC3E}">
        <p14:creationId xmlns:p14="http://schemas.microsoft.com/office/powerpoint/2010/main" val="65796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7</a:t>
            </a:fld>
            <a:endParaRPr lang="en-VI"/>
          </a:p>
        </p:txBody>
      </p:sp>
    </p:spTree>
    <p:extLst>
      <p:ext uri="{BB962C8B-B14F-4D97-AF65-F5344CB8AC3E}">
        <p14:creationId xmlns:p14="http://schemas.microsoft.com/office/powerpoint/2010/main" val="287702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1A03F3B-6ECC-475E-BE81-A32D449A22DB}" type="slidenum">
              <a:rPr lang="en-VI" smtClean="0"/>
              <a:t>8</a:t>
            </a:fld>
            <a:endParaRPr lang="en-VI" dirty="0"/>
          </a:p>
        </p:txBody>
      </p:sp>
      <p:sp>
        <p:nvSpPr>
          <p:cNvPr id="6" name="Notes Placeholder 5">
            <a:extLst>
              <a:ext uri="{FF2B5EF4-FFF2-40B4-BE49-F238E27FC236}">
                <a16:creationId xmlns:a16="http://schemas.microsoft.com/office/drawing/2014/main" id="{E5E609CD-BEFA-9C40-9C99-91751E55497E}"/>
              </a:ext>
            </a:extLst>
          </p:cNvPr>
          <p:cNvSpPr>
            <a:spLocks noGrp="1"/>
          </p:cNvSpPr>
          <p:nvPr>
            <p:ph type="body" sz="quarter" idx="3"/>
          </p:nvPr>
        </p:nvSpPr>
        <p:spPr/>
        <p:txBody>
          <a:bodyPr/>
          <a:lstStyle/>
          <a:p>
            <a:endParaRPr lang="en-ZA"/>
          </a:p>
        </p:txBody>
      </p:sp>
    </p:spTree>
    <p:extLst>
      <p:ext uri="{BB962C8B-B14F-4D97-AF65-F5344CB8AC3E}">
        <p14:creationId xmlns:p14="http://schemas.microsoft.com/office/powerpoint/2010/main" val="313778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9</a:t>
            </a:fld>
            <a:endParaRPr lang="en-VI"/>
          </a:p>
        </p:txBody>
      </p:sp>
    </p:spTree>
    <p:extLst>
      <p:ext uri="{BB962C8B-B14F-4D97-AF65-F5344CB8AC3E}">
        <p14:creationId xmlns:p14="http://schemas.microsoft.com/office/powerpoint/2010/main" val="152243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dirty="0"/>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dirty="0"/>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dirty="0"/>
          </a:p>
        </p:txBody>
      </p:sp>
    </p:spTree>
    <p:extLst>
      <p:ext uri="{BB962C8B-B14F-4D97-AF65-F5344CB8AC3E}">
        <p14:creationId xmlns:p14="http://schemas.microsoft.com/office/powerpoint/2010/main" val="30694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2C7E67-1EE8-45B0-BDF4-FB621080F5D5}" type="slidenum">
              <a:rPr kumimoji="0" lang="en-US" sz="18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651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41951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dirty="0"/>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dirty="0"/>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dirty="0"/>
          </a:p>
        </p:txBody>
      </p:sp>
    </p:spTree>
    <p:extLst>
      <p:ext uri="{BB962C8B-B14F-4D97-AF65-F5344CB8AC3E}">
        <p14:creationId xmlns:p14="http://schemas.microsoft.com/office/powerpoint/2010/main" val="416037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540371"/>
          </a:xfrm>
          <a:prstGeom prst="rect">
            <a:avLst/>
          </a:prstGeom>
        </p:spPr>
        <p:txBody>
          <a:bodyPr/>
          <a:lstStyle>
            <a:lvl1pPr>
              <a:defRPr sz="2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053548"/>
            <a:ext cx="10972800" cy="5072621"/>
          </a:xfrm>
          <a:prstGeom prst="rect">
            <a:avLst/>
          </a:prstGeom>
        </p:spPr>
        <p:txBody>
          <a:bodyPr/>
          <a:lstStyle>
            <a:lvl1pPr>
              <a:defRPr sz="1900">
                <a:latin typeface="Arial" panose="020B0604020202020204" pitchFamily="34" charset="0"/>
                <a:cs typeface="Arial" panose="020B0604020202020204" pitchFamily="34" charset="0"/>
              </a:defRPr>
            </a:lvl1pPr>
            <a:lvl2pPr>
              <a:defRPr sz="17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3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52499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userDrawn="1"/>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US" dirty="0"/>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499942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94" r:id="rId2"/>
    <p:sldLayoutId id="2147485201"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69208"/>
      </p:ext>
    </p:extLst>
  </p:cSld>
  <p:clrMap bg1="lt1" tx1="dk1" bg2="lt2" tx2="dk2" accent1="accent1" accent2="accent2" accent3="accent3" accent4="accent4" accent5="accent5" accent6="accent6" hlink="hlink" folHlink="folHlink"/>
  <p:sldLayoutIdLst>
    <p:sldLayoutId id="2147485196" r:id="rId1"/>
    <p:sldLayoutId id="2147485197" r:id="rId2"/>
    <p:sldLayoutId id="2147485199" r:id="rId3"/>
    <p:sldLayoutId id="2147485200"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s.dws.gov.za/iris.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a:extLst>
              <a:ext uri="{FF2B5EF4-FFF2-40B4-BE49-F238E27FC236}">
                <a16:creationId xmlns:a16="http://schemas.microsoft.com/office/drawing/2014/main" id="{A80573D4-2A6F-4F6D-B4B6-B72DD9BC6958}"/>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dirty="0">
                <a:solidFill>
                  <a:schemeClr val="bg1"/>
                </a:solidFill>
              </a:rPr>
              <a:t>PRESENTATION TITLE</a:t>
            </a:r>
          </a:p>
        </p:txBody>
      </p:sp>
      <p:sp>
        <p:nvSpPr>
          <p:cNvPr id="13315" name="TextBox 9">
            <a:extLst>
              <a:ext uri="{FF2B5EF4-FFF2-40B4-BE49-F238E27FC236}">
                <a16:creationId xmlns:a16="http://schemas.microsoft.com/office/drawing/2014/main" id="{00A16A83-B881-476D-BEB3-81CC50354D55}"/>
              </a:ext>
            </a:extLst>
          </p:cNvPr>
          <p:cNvSpPr txBox="1">
            <a:spLocks noChangeArrowheads="1"/>
          </p:cNvSpPr>
          <p:nvPr/>
        </p:nvSpPr>
        <p:spPr bwMode="auto">
          <a:xfrm>
            <a:off x="3073400" y="2298700"/>
            <a:ext cx="5619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Name Surname</a:t>
            </a:r>
          </a:p>
          <a:p>
            <a:pPr eaLnBrk="1" hangingPunct="1"/>
            <a:r>
              <a:rPr lang="en-US" altLang="en-US" sz="1200" dirty="0">
                <a:solidFill>
                  <a:schemeClr val="bg1"/>
                </a:solidFill>
              </a:rPr>
              <a:t>Designation:		Director</a:t>
            </a:r>
          </a:p>
          <a:p>
            <a:pPr eaLnBrk="1" hangingPunct="1"/>
            <a:r>
              <a:rPr lang="en-US" altLang="en-US" sz="1200" dirty="0">
                <a:solidFill>
                  <a:schemeClr val="bg1"/>
                </a:solidFill>
              </a:rPr>
              <a:t>Directorate:		Communication Services</a:t>
            </a:r>
          </a:p>
          <a:p>
            <a:pPr eaLnBrk="1" hangingPunct="1"/>
            <a:endParaRPr lang="en-US" altLang="en-US" sz="1200" dirty="0">
              <a:solidFill>
                <a:schemeClr val="bg1"/>
              </a:solidFill>
            </a:endParaRPr>
          </a:p>
          <a:p>
            <a:pPr eaLnBrk="1" hangingPunct="1"/>
            <a:r>
              <a:rPr lang="en-US" altLang="en-US" sz="1200" dirty="0">
                <a:solidFill>
                  <a:schemeClr val="bg1"/>
                </a:solidFill>
              </a:rPr>
              <a:t>Date:			15 April 2019</a:t>
            </a:r>
          </a:p>
        </p:txBody>
      </p:sp>
      <p:pic>
        <p:nvPicPr>
          <p:cNvPr id="13316" name="Picture 2">
            <a:extLst>
              <a:ext uri="{FF2B5EF4-FFF2-40B4-BE49-F238E27FC236}">
                <a16:creationId xmlns:a16="http://schemas.microsoft.com/office/drawing/2014/main" id="{EBFF23C4-55C2-483C-A9B8-5A204096C9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058"/>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a:extLst>
              <a:ext uri="{FF2B5EF4-FFF2-40B4-BE49-F238E27FC236}">
                <a16:creationId xmlns:a16="http://schemas.microsoft.com/office/drawing/2014/main" id="{B7489836-7404-435B-9D2C-4FEEFA5049FF}"/>
              </a:ext>
            </a:extLst>
          </p:cNvPr>
          <p:cNvSpPr txBox="1">
            <a:spLocks noChangeArrowheads="1"/>
          </p:cNvSpPr>
          <p:nvPr/>
        </p:nvSpPr>
        <p:spPr bwMode="auto">
          <a:xfrm>
            <a:off x="426720" y="564257"/>
            <a:ext cx="8266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bg1"/>
                </a:solidFill>
              </a:rPr>
              <a:t>Water Services Drop Programmes</a:t>
            </a:r>
          </a:p>
          <a:p>
            <a:pPr eaLnBrk="1" hangingPunct="1"/>
            <a:r>
              <a:rPr lang="en-US" altLang="en-US" sz="1800" dirty="0">
                <a:solidFill>
                  <a:schemeClr val="bg1"/>
                </a:solidFill>
              </a:rPr>
              <a:t>2023 Reports: </a:t>
            </a:r>
            <a:r>
              <a:rPr lang="en-US" altLang="en-US" sz="1800" dirty="0">
                <a:solidFill>
                  <a:srgbClr val="FFFF00"/>
                </a:solidFill>
              </a:rPr>
              <a:t>Group 2  </a:t>
            </a:r>
            <a:r>
              <a:rPr lang="en-US" altLang="en-US" sz="1800" dirty="0">
                <a:solidFill>
                  <a:schemeClr val="bg1"/>
                </a:solidFill>
              </a:rPr>
              <a:t>Poor Performing Municipalities</a:t>
            </a:r>
          </a:p>
        </p:txBody>
      </p:sp>
      <p:sp>
        <p:nvSpPr>
          <p:cNvPr id="13318" name="TextBox 9">
            <a:extLst>
              <a:ext uri="{FF2B5EF4-FFF2-40B4-BE49-F238E27FC236}">
                <a16:creationId xmlns:a16="http://schemas.microsoft.com/office/drawing/2014/main" id="{E39E260D-7157-403F-BBCB-502ACABEBF34}"/>
              </a:ext>
            </a:extLst>
          </p:cNvPr>
          <p:cNvSpPr txBox="1">
            <a:spLocks noChangeArrowheads="1"/>
          </p:cNvSpPr>
          <p:nvPr/>
        </p:nvSpPr>
        <p:spPr bwMode="auto">
          <a:xfrm>
            <a:off x="405892" y="2273113"/>
            <a:ext cx="70494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bg1"/>
                </a:solidFill>
              </a:rPr>
              <a:t>Facilitated by:	Mr. X Zwane</a:t>
            </a:r>
          </a:p>
          <a:p>
            <a:pPr eaLnBrk="1" hangingPunct="1"/>
            <a:r>
              <a:rPr lang="en-US" altLang="en-US" sz="1800" dirty="0">
                <a:solidFill>
                  <a:schemeClr val="bg1"/>
                </a:solidFill>
              </a:rPr>
              <a:t>Designation:	DDG: Regulation Compliance and Enforcement</a:t>
            </a:r>
          </a:p>
          <a:p>
            <a:pPr eaLnBrk="1" hangingPunct="1"/>
            <a:r>
              <a:rPr lang="en-US" altLang="en-US" sz="1800" dirty="0">
                <a:solidFill>
                  <a:schemeClr val="bg1"/>
                </a:solidFill>
              </a:rPr>
              <a:t>Department:	DWS</a:t>
            </a:r>
          </a:p>
          <a:p>
            <a:pPr eaLnBrk="1" hangingPunct="1"/>
            <a:r>
              <a:rPr lang="en-US" altLang="en-US" sz="1800" dirty="0">
                <a:solidFill>
                  <a:schemeClr val="bg1"/>
                </a:solidFill>
              </a:rPr>
              <a:t>                             </a:t>
            </a:r>
          </a:p>
          <a:p>
            <a:pPr eaLnBrk="1" hangingPunct="1"/>
            <a:r>
              <a:rPr lang="en-US" altLang="en-US" sz="1800" dirty="0">
                <a:solidFill>
                  <a:schemeClr val="bg1"/>
                </a:solidFill>
              </a:rPr>
              <a:t>18 January 2024</a:t>
            </a:r>
          </a:p>
          <a:p>
            <a:pPr eaLnBrk="1" hangingPunct="1"/>
            <a:endParaRPr lang="en-US" altLang="en-US" sz="1800" dirty="0">
              <a:solidFill>
                <a:schemeClr val="bg1"/>
              </a:solidFill>
            </a:endParaRPr>
          </a:p>
        </p:txBody>
      </p:sp>
      <p:sp>
        <p:nvSpPr>
          <p:cNvPr id="3" name="TextBox 2">
            <a:extLst>
              <a:ext uri="{FF2B5EF4-FFF2-40B4-BE49-F238E27FC236}">
                <a16:creationId xmlns:a16="http://schemas.microsoft.com/office/drawing/2014/main" id="{BB35991E-7EC6-FB52-1194-21233E3DFA15}"/>
              </a:ext>
            </a:extLst>
          </p:cNvPr>
          <p:cNvSpPr txBox="1"/>
          <p:nvPr/>
        </p:nvSpPr>
        <p:spPr>
          <a:xfrm>
            <a:off x="5294376" y="3593632"/>
            <a:ext cx="6491732" cy="1323439"/>
          </a:xfrm>
          <a:prstGeom prst="rect">
            <a:avLst/>
          </a:prstGeom>
          <a:noFill/>
        </p:spPr>
        <p:txBody>
          <a:bodyPr wrap="square">
            <a:spAutoFit/>
          </a:bodyPr>
          <a:lstStyle/>
          <a:p>
            <a:pPr>
              <a:defRPr/>
            </a:pPr>
            <a:r>
              <a:rPr lang="en-US" sz="2000" b="1" dirty="0">
                <a:solidFill>
                  <a:schemeClr val="bg1"/>
                </a:solidFill>
                <a:ea typeface="ＭＳ Ｐゴシック" panose="020B0600070205080204" pitchFamily="34" charset="-128"/>
                <a:cs typeface="Arial" panose="020B0604020202020204" pitchFamily="34" charset="0"/>
              </a:rPr>
              <a:t>Drinking Water (Blue Drop)</a:t>
            </a:r>
          </a:p>
          <a:p>
            <a:pPr>
              <a:defRPr/>
            </a:pPr>
            <a:r>
              <a:rPr lang="en-US" sz="2000" b="1" dirty="0">
                <a:solidFill>
                  <a:schemeClr val="bg1"/>
                </a:solidFill>
                <a:ea typeface="ＭＳ Ｐゴシック" panose="020B0600070205080204" pitchFamily="34" charset="-128"/>
                <a:cs typeface="Arial" panose="020B0604020202020204" pitchFamily="34" charset="0"/>
              </a:rPr>
              <a:t>Wastewater (Green Drop)</a:t>
            </a:r>
          </a:p>
          <a:p>
            <a:pPr>
              <a:defRPr/>
            </a:pPr>
            <a:r>
              <a:rPr lang="en-US" sz="2000" b="1" dirty="0">
                <a:solidFill>
                  <a:schemeClr val="bg1"/>
                </a:solidFill>
                <a:ea typeface="ＭＳ Ｐゴシック" panose="020B0600070205080204" pitchFamily="34" charset="-128"/>
                <a:cs typeface="Arial" panose="020B0604020202020204" pitchFamily="34" charset="0"/>
              </a:rPr>
              <a:t>Water Conservation and Demand Management (No Drop)</a:t>
            </a:r>
          </a:p>
          <a:p>
            <a:pPr>
              <a:defRPr/>
            </a:pPr>
            <a:r>
              <a:rPr lang="en-US" sz="2000" b="1" dirty="0">
                <a:solidFill>
                  <a:schemeClr val="bg1"/>
                </a:solidFill>
                <a:ea typeface="ＭＳ Ｐゴシック" panose="020B0600070205080204" pitchFamily="34" charset="-128"/>
                <a:cs typeface="Arial" panose="020B0604020202020204" pitchFamily="34" charset="0"/>
              </a:rPr>
              <a:t> </a:t>
            </a:r>
          </a:p>
        </p:txBody>
      </p:sp>
      <p:sp>
        <p:nvSpPr>
          <p:cNvPr id="2" name="TextBox 1">
            <a:extLst>
              <a:ext uri="{FF2B5EF4-FFF2-40B4-BE49-F238E27FC236}">
                <a16:creationId xmlns:a16="http://schemas.microsoft.com/office/drawing/2014/main" id="{7D1F6405-F23F-BFBF-38BF-FBFA2B702474}"/>
              </a:ext>
            </a:extLst>
          </p:cNvPr>
          <p:cNvSpPr txBox="1"/>
          <p:nvPr/>
        </p:nvSpPr>
        <p:spPr>
          <a:xfrm>
            <a:off x="426720" y="1404813"/>
            <a:ext cx="8559538" cy="461665"/>
          </a:xfrm>
          <a:prstGeom prst="rect">
            <a:avLst/>
          </a:prstGeom>
          <a:noFill/>
        </p:spPr>
        <p:txBody>
          <a:bodyPr wrap="square" rtlCol="0">
            <a:spAutoFit/>
          </a:bodyPr>
          <a:lstStyle/>
          <a:p>
            <a:r>
              <a:rPr lang="en-ZA" sz="2400" dirty="0">
                <a:solidFill>
                  <a:schemeClr val="bg1"/>
                </a:solidFill>
              </a:rPr>
              <a:t>Action plan to address 2023 Blue, Green and No Drop results </a:t>
            </a:r>
          </a:p>
        </p:txBody>
      </p:sp>
    </p:spTree>
    <p:extLst>
      <p:ext uri="{BB962C8B-B14F-4D97-AF65-F5344CB8AC3E}">
        <p14:creationId xmlns:p14="http://schemas.microsoft.com/office/powerpoint/2010/main" val="69841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3" name="Content Placeholder 2"/>
          <p:cNvSpPr>
            <a:spLocks noGrp="1"/>
          </p:cNvSpPr>
          <p:nvPr>
            <p:ph type="body" sz="quarter" idx="10"/>
          </p:nvPr>
        </p:nvSpPr>
        <p:spPr>
          <a:xfrm>
            <a:off x="111878" y="83125"/>
            <a:ext cx="11873293" cy="4752151"/>
          </a:xfrm>
        </p:spPr>
        <p:txBody>
          <a:bodyPr>
            <a:noAutofit/>
          </a:bodyPr>
          <a:lstStyle/>
          <a:p>
            <a:pPr marL="0" indent="0" algn="just">
              <a:spcBef>
                <a:spcPts val="300"/>
              </a:spcBef>
              <a:spcAft>
                <a:spcPts val="0"/>
              </a:spcAft>
              <a:buNone/>
            </a:pPr>
            <a:r>
              <a:rPr lang="en-US" sz="1800" b="1" dirty="0">
                <a:ea typeface="Times New Roman" panose="02020603050405020304" pitchFamily="18" charset="0"/>
                <a:cs typeface="Arial" panose="020B0604020202020204" pitchFamily="34" charset="0"/>
              </a:rPr>
              <a:t>Doing things differently</a:t>
            </a:r>
          </a:p>
          <a:p>
            <a:pPr algn="just">
              <a:spcBef>
                <a:spcPts val="300"/>
              </a:spcBef>
              <a:spcAft>
                <a:spcPts val="0"/>
              </a:spcAft>
            </a:pPr>
            <a:r>
              <a:rPr lang="en-US" sz="1800" dirty="0">
                <a:ea typeface="Times New Roman" panose="02020603050405020304" pitchFamily="18" charset="0"/>
                <a:cs typeface="Arial" panose="020B0604020202020204" pitchFamily="34" charset="0"/>
              </a:rPr>
              <a:t>The municipalities in this group are struggling to deliver water and sanitation services which meet the national norms and standards</a:t>
            </a:r>
          </a:p>
          <a:p>
            <a:pPr algn="just">
              <a:spcBef>
                <a:spcPts val="300"/>
              </a:spcBef>
              <a:spcAft>
                <a:spcPts val="0"/>
              </a:spcAft>
            </a:pPr>
            <a:r>
              <a:rPr lang="en-US" sz="1800" dirty="0">
                <a:ea typeface="Times New Roman" panose="02020603050405020304" pitchFamily="18" charset="0"/>
                <a:cs typeface="Arial" panose="020B0604020202020204" pitchFamily="34" charset="0"/>
              </a:rPr>
              <a:t>The municipalities in this group need to decide whether they can improve the situation within the existing institutional arrangements or whether a different approach should be considered </a:t>
            </a:r>
          </a:p>
          <a:p>
            <a:pPr algn="just">
              <a:spcBef>
                <a:spcPts val="300"/>
              </a:spcBef>
              <a:spcAft>
                <a:spcPts val="0"/>
              </a:spcAft>
            </a:pPr>
            <a:r>
              <a:rPr lang="en-US" sz="1800" dirty="0">
                <a:ea typeface="Times New Roman" panose="02020603050405020304" pitchFamily="18" charset="0"/>
                <a:cs typeface="Arial" panose="020B0604020202020204" pitchFamily="34" charset="0"/>
              </a:rPr>
              <a:t>Within the existing legal frameworks, different approaches to delivering water and sanitation services could include:</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Changing the allocation of the WSA function (e.g. reducing the number of WSAs, reallocation of WSA function between Districts and Locals); (allocation of the WSA function is CoGTA’s responsibility)</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Appointing another municipality to provide the WSP function (e.g. appointing Joburg Water to be the WSP for another LM in Gauteng)</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Appointing a water board to be the retail WSP </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Creating a special purpose vehicle to be the WSP (e.g. the proposed SPV between Rand water and Emfuleni LM to be the WSP for Emfuleni LM)</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Creating a municipal entity (e.g. Joburg Water and ERWAT)</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Entering into a long- term concession with the private service provider to be the WSP (e.g. Mbombela LM, Ilembe DM)</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Entering into long term service provision contracts for elements of the WSP function (e.g. Overstrand LM and JB Marks LM long term contracts for operations and maintenance of water services infrastructure)</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Entering into performance -based contracts to achieve certain goals such as reducing NRW</a:t>
            </a:r>
          </a:p>
          <a:p>
            <a:pPr algn="just">
              <a:spcBef>
                <a:spcPts val="300"/>
              </a:spcBef>
              <a:spcAft>
                <a:spcPts val="0"/>
              </a:spcAft>
            </a:pPr>
            <a:r>
              <a:rPr lang="en-US" sz="1800" dirty="0">
                <a:ea typeface="Times New Roman" panose="02020603050405020304" pitchFamily="18" charset="0"/>
                <a:cs typeface="Arial" panose="020B0604020202020204" pitchFamily="34" charset="0"/>
              </a:rPr>
              <a:t>Municipalities in this group should consider the above options for doing things differently and follow the required Municipal Systems Act process if necessary</a:t>
            </a:r>
            <a:endParaRPr lang="en-US" dirty="0">
              <a:ea typeface="Times New Roman" panose="02020603050405020304" pitchFamily="18" charset="0"/>
              <a:cs typeface="Arial" panose="020B0604020202020204" pitchFamily="34" charset="0"/>
            </a:endParaRPr>
          </a:p>
          <a:p>
            <a:pPr marL="457200" lvl="1" indent="0" algn="just">
              <a:spcBef>
                <a:spcPts val="300"/>
              </a:spcBef>
              <a:spcAft>
                <a:spcPts val="0"/>
              </a:spcAft>
              <a:buNone/>
            </a:pPr>
            <a:endParaRPr lang="en-US" dirty="0">
              <a:ea typeface="Times New Roman" panose="02020603050405020304" pitchFamily="18" charset="0"/>
              <a:cs typeface="Arial" panose="020B0604020202020204" pitchFamily="34" charset="0"/>
            </a:endParaRPr>
          </a:p>
        </p:txBody>
      </p:sp>
      <p:sp>
        <p:nvSpPr>
          <p:cNvPr id="9" name="Slide Number Placeholder 3">
            <a:extLst>
              <a:ext uri="{FF2B5EF4-FFF2-40B4-BE49-F238E27FC236}">
                <a16:creationId xmlns:a16="http://schemas.microsoft.com/office/drawing/2014/main" id="{BA1751C4-E401-49D3-BE1B-125C23EDE829}"/>
              </a:ext>
            </a:extLst>
          </p:cNvPr>
          <p:cNvSpPr txBox="1">
            <a:spLocks/>
          </p:cNvSpPr>
          <p:nvPr/>
        </p:nvSpPr>
        <p:spPr>
          <a:xfrm>
            <a:off x="9027886" y="6310309"/>
            <a:ext cx="2844800" cy="365125"/>
          </a:xfr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fld id="{86A9870A-26E1-4CED-8D78-8F53E77DC4E3}" type="slidenum">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ctr" defTabSz="457200" rtl="0" eaLnBrk="0" fontAlgn="base" latinLnBrk="0" hangingPunct="0">
                <a:lnSpc>
                  <a:spcPct val="100000"/>
                </a:lnSpc>
                <a:spcBef>
                  <a:spcPct val="0"/>
                </a:spcBef>
                <a:spcAft>
                  <a:spcPct val="0"/>
                </a:spcAft>
                <a:buClrTx/>
                <a:buSzTx/>
                <a:buFontTx/>
                <a:buNone/>
                <a:tabLst/>
                <a:defRPr/>
              </a:pPr>
              <a:t>10</a:t>
            </a:fld>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5812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0556B3-0347-BA4C-6CF8-1B436969CBAC}"/>
              </a:ext>
            </a:extLst>
          </p:cNvPr>
          <p:cNvSpPr>
            <a:spLocks noGrp="1"/>
          </p:cNvSpPr>
          <p:nvPr>
            <p:ph type="sldNum" sz="quarter" idx="12"/>
          </p:nvPr>
        </p:nvSpPr>
        <p:spPr/>
        <p:txBody>
          <a:bodyPr/>
          <a:lstStyle/>
          <a:p>
            <a:pPr>
              <a:defRPr/>
            </a:pPr>
            <a:fld id="{A353EDE0-7BCA-4CDF-9A43-1C4B031A103C}" type="slidenum">
              <a:rPr lang="en-US" smtClean="0"/>
              <a:pPr>
                <a:defRPr/>
              </a:pPr>
              <a:t>11</a:t>
            </a:fld>
            <a:endParaRPr lang="en-US" dirty="0"/>
          </a:p>
        </p:txBody>
      </p:sp>
      <p:sp>
        <p:nvSpPr>
          <p:cNvPr id="3" name="Title 2">
            <a:extLst>
              <a:ext uri="{FF2B5EF4-FFF2-40B4-BE49-F238E27FC236}">
                <a16:creationId xmlns:a16="http://schemas.microsoft.com/office/drawing/2014/main" id="{0ED32DF6-BD5F-2F4C-4043-83164C360F66}"/>
              </a:ext>
            </a:extLst>
          </p:cNvPr>
          <p:cNvSpPr>
            <a:spLocks noGrp="1"/>
          </p:cNvSpPr>
          <p:nvPr>
            <p:ph type="title"/>
          </p:nvPr>
        </p:nvSpPr>
        <p:spPr>
          <a:xfrm>
            <a:off x="609600" y="320540"/>
            <a:ext cx="10972800" cy="542262"/>
          </a:xfrm>
        </p:spPr>
        <p:txBody>
          <a:bodyPr/>
          <a:lstStyle/>
          <a:p>
            <a:r>
              <a:rPr lang="en-US" dirty="0"/>
              <a:t>Additional Action Items</a:t>
            </a:r>
          </a:p>
        </p:txBody>
      </p:sp>
      <p:sp>
        <p:nvSpPr>
          <p:cNvPr id="4" name="Content Placeholder 3">
            <a:extLst>
              <a:ext uri="{FF2B5EF4-FFF2-40B4-BE49-F238E27FC236}">
                <a16:creationId xmlns:a16="http://schemas.microsoft.com/office/drawing/2014/main" id="{EDC425D5-2573-5BCD-BF9F-18B69DC75728}"/>
              </a:ext>
            </a:extLst>
          </p:cNvPr>
          <p:cNvSpPr>
            <a:spLocks noGrp="1"/>
          </p:cNvSpPr>
          <p:nvPr>
            <p:ph sz="quarter" idx="13"/>
          </p:nvPr>
        </p:nvSpPr>
        <p:spPr>
          <a:xfrm>
            <a:off x="286327" y="826923"/>
            <a:ext cx="11388437" cy="5519286"/>
          </a:xfrm>
        </p:spPr>
        <p:txBody>
          <a:bodyPr/>
          <a:lstStyle/>
          <a:p>
            <a:pPr algn="just"/>
            <a:r>
              <a:rPr lang="en-US" sz="1800" dirty="0">
                <a:latin typeface="+mn-lt"/>
              </a:rPr>
              <a:t>WSA water safety plans must include identification of potential pollution from upstream WWTW, and consultation with other relevant WSA to address this within 3 months</a:t>
            </a:r>
          </a:p>
          <a:p>
            <a:pPr algn="just"/>
            <a:r>
              <a:rPr lang="en-US" sz="1800" dirty="0">
                <a:latin typeface="+mn-lt"/>
              </a:rPr>
              <a:t>Where appropriate the WSA in this group will engage relevant neighboring WSAs regarding joint catchment risk abatement planning to collectively deal with sewage pollution within 6 months</a:t>
            </a:r>
          </a:p>
          <a:p>
            <a:pPr algn="just"/>
            <a:r>
              <a:rPr lang="en-US" sz="1800" dirty="0">
                <a:latin typeface="+mn-lt"/>
              </a:rPr>
              <a:t>National government to implement its plans to address theft and vandalism and construction mafia - ongoing</a:t>
            </a:r>
          </a:p>
          <a:p>
            <a:pPr algn="just"/>
            <a:r>
              <a:rPr lang="en-US" sz="1800" dirty="0">
                <a:latin typeface="+mn-lt"/>
              </a:rPr>
              <a:t>DWS to plan and implement the required the National Resource infrastructure projects to provide sufficient assurance of supply to municipalities - ongoing</a:t>
            </a:r>
          </a:p>
          <a:p>
            <a:pPr algn="just"/>
            <a:r>
              <a:rPr lang="en-US" sz="1800" dirty="0">
                <a:latin typeface="+mn-lt"/>
              </a:rPr>
              <a:t>WSA to prioritise investment infrastructure and equipment to reduce nonrevenue water (e.g. meters)</a:t>
            </a:r>
          </a:p>
          <a:p>
            <a:pPr algn="just"/>
            <a:r>
              <a:rPr lang="en-US" sz="1800" dirty="0">
                <a:latin typeface="+mn-lt"/>
              </a:rPr>
              <a:t>National government should implement a awareness campaign to address the culture of non-payment over the next 3 months</a:t>
            </a:r>
          </a:p>
          <a:p>
            <a:pPr algn="just"/>
            <a:r>
              <a:rPr lang="en-US" sz="1800" dirty="0">
                <a:latin typeface="+mn-lt"/>
              </a:rPr>
              <a:t>WSA to engage with their communities to address non-payment - ongoing</a:t>
            </a:r>
          </a:p>
          <a:p>
            <a:pPr algn="just"/>
            <a:r>
              <a:rPr lang="en-US" sz="1800" dirty="0">
                <a:latin typeface="+mn-lt"/>
              </a:rPr>
              <a:t>WSA to put in place responsive systems for leak and sewage spills reporting within the next 12 months</a:t>
            </a:r>
          </a:p>
          <a:p>
            <a:pPr algn="just"/>
            <a:r>
              <a:rPr lang="en-US" sz="1800" dirty="0">
                <a:latin typeface="+mn-lt"/>
              </a:rPr>
              <a:t>DWS and COGTA to continue to engage National Treasury  with regard to the ringfencing of revenues from the sale of water for the water function</a:t>
            </a:r>
          </a:p>
          <a:p>
            <a:pPr algn="just"/>
            <a:r>
              <a:rPr lang="en-US" sz="1800" dirty="0">
                <a:latin typeface="+mn-lt"/>
              </a:rPr>
              <a:t>WSAs in this group to be mentored by the good performing WSAs (cross-pollination)</a:t>
            </a:r>
          </a:p>
          <a:p>
            <a:pPr algn="just"/>
            <a:r>
              <a:rPr lang="en-US" sz="1800" dirty="0">
                <a:latin typeface="+mn-lt"/>
              </a:rPr>
              <a:t>WSAs to review their Bylaws to enforce revenue collection</a:t>
            </a:r>
          </a:p>
          <a:p>
            <a:pPr algn="just"/>
            <a:r>
              <a:rPr lang="en-US" sz="1800" dirty="0">
                <a:latin typeface="+mn-lt"/>
              </a:rPr>
              <a:t>WSA to focus on upskilling of existing staff with support of training bodies</a:t>
            </a:r>
          </a:p>
          <a:p>
            <a:pPr algn="just"/>
            <a:endParaRPr lang="en-US" sz="1800" dirty="0"/>
          </a:p>
        </p:txBody>
      </p:sp>
    </p:spTree>
    <p:extLst>
      <p:ext uri="{BB962C8B-B14F-4D97-AF65-F5344CB8AC3E}">
        <p14:creationId xmlns:p14="http://schemas.microsoft.com/office/powerpoint/2010/main" val="382863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3750489-B709-008E-ACED-B042F3EB63C8}"/>
              </a:ext>
            </a:extLst>
          </p:cNvPr>
          <p:cNvSpPr txBox="1"/>
          <p:nvPr/>
        </p:nvSpPr>
        <p:spPr>
          <a:xfrm>
            <a:off x="257225" y="925286"/>
            <a:ext cx="11757196" cy="5539978"/>
          </a:xfrm>
          <a:prstGeom prst="rect">
            <a:avLst/>
          </a:prstGeom>
          <a:noFill/>
        </p:spPr>
        <p:txBody>
          <a:bodyPr wrap="square">
            <a:spAutoFit/>
          </a:bodyPr>
          <a:lstStyle/>
          <a:p>
            <a:pPr marL="342900" indent="-342900" algn="just">
              <a:spcBef>
                <a:spcPts val="1200"/>
              </a:spcBef>
              <a:buFont typeface="+mj-lt"/>
              <a:buAutoNum type="arabicPeriod"/>
            </a:pPr>
            <a:r>
              <a:rPr lang="en-US" dirty="0">
                <a:cs typeface="Arial" panose="020B0604020202020204" pitchFamily="34" charset="0"/>
              </a:rPr>
              <a:t>Chris Hani DM			14.  Alfred Nzo DM			27. Emalahleni LM			</a:t>
            </a:r>
          </a:p>
          <a:p>
            <a:pPr marL="342900" indent="-342900" algn="just">
              <a:spcBef>
                <a:spcPts val="1200"/>
              </a:spcBef>
              <a:buFont typeface="+mj-lt"/>
              <a:buAutoNum type="arabicPeriod"/>
            </a:pPr>
            <a:r>
              <a:rPr lang="en-US" dirty="0">
                <a:cs typeface="Arial" panose="020B0604020202020204" pitchFamily="34" charset="0"/>
              </a:rPr>
              <a:t>Letsemeng LM			15. Joe Gqabi DM			28. Govan Mbeki LM</a:t>
            </a:r>
          </a:p>
          <a:p>
            <a:pPr marL="342900" indent="-342900" algn="just">
              <a:spcBef>
                <a:spcPts val="1200"/>
              </a:spcBef>
              <a:buFont typeface="+mj-lt"/>
              <a:buAutoNum type="arabicPeriod"/>
            </a:pPr>
            <a:r>
              <a:rPr lang="en-US" dirty="0">
                <a:cs typeface="Arial" panose="020B0604020202020204" pitchFamily="34" charset="0"/>
              </a:rPr>
              <a:t>Nketoana LM			16. O R Tambo DM			29. Thembisile LM</a:t>
            </a:r>
          </a:p>
          <a:p>
            <a:pPr marL="342900" indent="-342900" algn="just">
              <a:spcBef>
                <a:spcPts val="1200"/>
              </a:spcBef>
              <a:buFont typeface="+mj-lt"/>
              <a:buAutoNum type="arabicPeriod"/>
            </a:pPr>
            <a:r>
              <a:rPr lang="en-US" dirty="0">
                <a:cs typeface="Arial" panose="020B0604020202020204" pitchFamily="34" charset="0"/>
              </a:rPr>
              <a:t>Amajuba DM			17. Dihlabeng LM			30. Victor Khanye LM</a:t>
            </a:r>
          </a:p>
          <a:p>
            <a:pPr marL="342900" indent="-342900" algn="just">
              <a:spcBef>
                <a:spcPts val="1200"/>
              </a:spcBef>
              <a:buFont typeface="+mj-lt"/>
              <a:buAutoNum type="arabicPeriod"/>
            </a:pPr>
            <a:r>
              <a:rPr lang="en-US" dirty="0">
                <a:cs typeface="Arial" panose="020B0604020202020204" pitchFamily="34" charset="0"/>
              </a:rPr>
              <a:t>King Cetshwayo DM		18. Mangaung Metro		31. Sol Plaatjie LM</a:t>
            </a:r>
          </a:p>
          <a:p>
            <a:pPr marL="342900" indent="-342900" algn="just">
              <a:spcBef>
                <a:spcPts val="1200"/>
              </a:spcBef>
              <a:buFont typeface="+mj-lt"/>
              <a:buAutoNum type="arabicPeriod"/>
            </a:pPr>
            <a:r>
              <a:rPr lang="en-US" dirty="0">
                <a:cs typeface="Arial" panose="020B0604020202020204" pitchFamily="34" charset="0"/>
              </a:rPr>
              <a:t>Capricorn DM			19. Tswelopele LM			32. Thembelihle LM</a:t>
            </a:r>
          </a:p>
          <a:p>
            <a:pPr marL="342900" indent="-342900" algn="just">
              <a:spcBef>
                <a:spcPts val="1200"/>
              </a:spcBef>
              <a:buFont typeface="+mj-lt"/>
              <a:buAutoNum type="arabicPeriod"/>
            </a:pPr>
            <a:r>
              <a:rPr lang="en-US" dirty="0">
                <a:cs typeface="Arial" panose="020B0604020202020204" pitchFamily="34" charset="0"/>
              </a:rPr>
              <a:t>Greater Sekhukhune DM		20. Emfuleni LM			33. Tsantsabane LM</a:t>
            </a:r>
          </a:p>
          <a:p>
            <a:pPr marL="342900" indent="-342900" algn="just">
              <a:spcBef>
                <a:spcPts val="1200"/>
              </a:spcBef>
              <a:buFont typeface="+mj-lt"/>
              <a:buAutoNum type="arabicPeriod"/>
            </a:pPr>
            <a:r>
              <a:rPr lang="en-US" dirty="0">
                <a:cs typeface="Arial" panose="020B0604020202020204" pitchFamily="34" charset="0"/>
              </a:rPr>
              <a:t>Lephalale LM			21. Ugu DM			34. Madibeng LM</a:t>
            </a:r>
          </a:p>
          <a:p>
            <a:pPr marL="342900" indent="-342900" algn="just">
              <a:spcBef>
                <a:spcPts val="1200"/>
              </a:spcBef>
              <a:buFont typeface="+mj-lt"/>
              <a:buAutoNum type="arabicPeriod"/>
            </a:pPr>
            <a:r>
              <a:rPr lang="en-US" dirty="0">
                <a:cs typeface="Arial" panose="020B0604020202020204" pitchFamily="34" charset="0"/>
              </a:rPr>
              <a:t>Emakhazeni LM			22. uThukela DM			35. Matlosana LM</a:t>
            </a:r>
          </a:p>
          <a:p>
            <a:pPr marL="342900" indent="-342900" algn="just">
              <a:spcBef>
                <a:spcPts val="1200"/>
              </a:spcBef>
              <a:buFont typeface="+mj-lt"/>
              <a:buAutoNum type="arabicPeriod"/>
            </a:pPr>
            <a:r>
              <a:rPr lang="en-US" dirty="0">
                <a:cs typeface="Arial" panose="020B0604020202020204" pitchFamily="34" charset="0"/>
              </a:rPr>
              <a:t>Hantam LM			23. Bela-Bela LM			36. Hessequa LM</a:t>
            </a:r>
          </a:p>
          <a:p>
            <a:pPr marL="342900" indent="-342900" algn="just">
              <a:spcBef>
                <a:spcPts val="1200"/>
              </a:spcBef>
              <a:buFont typeface="+mj-lt"/>
              <a:buAutoNum type="arabicPeriod"/>
            </a:pPr>
            <a:r>
              <a:rPr lang="en-US" dirty="0">
                <a:cs typeface="Arial" panose="020B0604020202020204" pitchFamily="34" charset="0"/>
              </a:rPr>
              <a:t>Siyathemba LM			24. Modimolle-Mookgophong LM	37. Matzikama LM</a:t>
            </a:r>
          </a:p>
          <a:p>
            <a:pPr marL="342900" indent="-342900" algn="just">
              <a:spcBef>
                <a:spcPts val="1200"/>
              </a:spcBef>
              <a:buFont typeface="+mj-lt"/>
              <a:buAutoNum type="arabicPeriod"/>
            </a:pPr>
            <a:r>
              <a:rPr lang="en-US" dirty="0">
                <a:cs typeface="Arial" panose="020B0604020202020204" pitchFamily="34" charset="0"/>
              </a:rPr>
              <a:t>Cederberg LM			25. Mopani DM			38.Oudshoorn LM</a:t>
            </a:r>
          </a:p>
          <a:p>
            <a:pPr marL="342900" indent="-342900" algn="just">
              <a:spcBef>
                <a:spcPts val="1200"/>
              </a:spcBef>
              <a:buFont typeface="+mj-lt"/>
              <a:buAutoNum type="arabicPeriod"/>
            </a:pPr>
            <a:r>
              <a:rPr lang="en-US" dirty="0">
                <a:cs typeface="Arial" panose="020B0604020202020204" pitchFamily="34" charset="0"/>
              </a:rPr>
              <a:t>Laingsburg LM*			26. Dr J S Moroka LM	</a:t>
            </a:r>
          </a:p>
        </p:txBody>
      </p:sp>
      <p:sp>
        <p:nvSpPr>
          <p:cNvPr id="4" name="Title 1">
            <a:extLst>
              <a:ext uri="{FF2B5EF4-FFF2-40B4-BE49-F238E27FC236}">
                <a16:creationId xmlns:a16="http://schemas.microsoft.com/office/drawing/2014/main" id="{FF46CF76-2552-FA46-1FFA-4C769266A64F}"/>
              </a:ext>
            </a:extLst>
          </p:cNvPr>
          <p:cNvSpPr txBox="1">
            <a:spLocks/>
          </p:cNvSpPr>
          <p:nvPr/>
        </p:nvSpPr>
        <p:spPr>
          <a:xfrm>
            <a:off x="174929" y="448478"/>
            <a:ext cx="11839492" cy="476808"/>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Annexure 1: List of Municipalities for Group 2</a:t>
            </a:r>
          </a:p>
        </p:txBody>
      </p:sp>
    </p:spTree>
    <p:extLst>
      <p:ext uri="{BB962C8B-B14F-4D97-AF65-F5344CB8AC3E}">
        <p14:creationId xmlns:p14="http://schemas.microsoft.com/office/powerpoint/2010/main" val="120105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330569" y="875504"/>
            <a:ext cx="11741586" cy="53553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Introduction</a:t>
            </a:r>
          </a:p>
          <a:p>
            <a:pPr marL="457200" marR="0" lvl="0" indent="-2825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This group consist of thirty-eight municipalities that scored poor on average across their water supply systems and/or wastewater supply systems in the 2023 full Blue Drop and 2022 full Green Drop assessments </a:t>
            </a:r>
          </a:p>
          <a:p>
            <a:pPr marL="457200" marR="0" lvl="0" indent="-2825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Key Positive  Results</a:t>
            </a:r>
          </a:p>
          <a:p>
            <a:pPr marL="457200" marR="0" lvl="0" indent="-2825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Across the 38 municipalities, on average 90.3%  of the required supervisors’ posts  are filled with properly qualified supervisors (Blue Drop</a:t>
            </a:r>
            <a:r>
              <a:rPr lang="en-US" dirty="0">
                <a:latin typeface="Calibri"/>
              </a:rPr>
              <a:t>); (61% Green </a:t>
            </a:r>
            <a:r>
              <a:rPr kumimoji="0" lang="en-US" sz="1800" b="0" i="0" u="none" strike="noStrike" kern="1200" cap="none" spc="0" normalizeH="0" baseline="0" noProof="0" dirty="0">
                <a:ln>
                  <a:noFill/>
                </a:ln>
                <a:solidFill>
                  <a:prstClr val="black"/>
                </a:solidFill>
                <a:effectLst/>
                <a:uLnTx/>
                <a:uFillTx/>
                <a:latin typeface="Calibri"/>
                <a:ea typeface="+mn-ea"/>
                <a:cs typeface="+mn-cs"/>
              </a:rPr>
              <a:t>Drop)</a:t>
            </a:r>
          </a:p>
          <a:p>
            <a:pPr marL="457200" marR="0" lvl="0" indent="-2825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72% of the required qualified engineering posts across the 38 municipalities are filled (Blue Drop); (83% Green Drop)</a:t>
            </a:r>
          </a:p>
          <a:p>
            <a:pPr marL="457200" marR="0" lvl="0" indent="-282575"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Across the </a:t>
            </a:r>
            <a:r>
              <a:rPr lang="en-US" dirty="0">
                <a:solidFill>
                  <a:prstClr val="black"/>
                </a:solidFill>
                <a:latin typeface="Calibri"/>
              </a:rPr>
              <a:t>38</a:t>
            </a:r>
            <a:r>
              <a:rPr kumimoji="0" lang="en-US" sz="1800" b="0" i="0" u="none" strike="noStrike" kern="1200" cap="none" spc="0" normalizeH="0" baseline="0" noProof="0" dirty="0">
                <a:ln>
                  <a:noFill/>
                </a:ln>
                <a:solidFill>
                  <a:prstClr val="black"/>
                </a:solidFill>
                <a:effectLst/>
                <a:uLnTx/>
                <a:uFillTx/>
                <a:latin typeface="Calibri"/>
                <a:ea typeface="+mn-ea"/>
                <a:cs typeface="+mn-cs"/>
              </a:rPr>
              <a:t> municipalities, the average Blue Drop infrastructure condition is 70%. 20 of the 38 municipalities scored average for the Blue Drop infrastructure condition and 13 scored good, 1 of the </a:t>
            </a:r>
            <a:r>
              <a:rPr lang="en-US" dirty="0">
                <a:solidFill>
                  <a:prstClr val="black"/>
                </a:solidFill>
                <a:latin typeface="Calibri"/>
              </a:rPr>
              <a:t>38 municipalities was not assessed as it has no Water Treatment Works, and 4 of the 38 scored poor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282575"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ＭＳ Ｐゴシック" pitchFamily="-108" charset="-128"/>
              </a:rPr>
              <a:t> Part A: Summary of key results (1) </a:t>
            </a:r>
          </a:p>
        </p:txBody>
      </p:sp>
    </p:spTree>
    <p:extLst>
      <p:ext uri="{BB962C8B-B14F-4D97-AF65-F5344CB8AC3E}">
        <p14:creationId xmlns:p14="http://schemas.microsoft.com/office/powerpoint/2010/main" val="425557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76328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Key Negative Results</a:t>
            </a:r>
          </a:p>
          <a:p>
            <a:pPr marL="46037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Across the 38 municipalities, the average Green Drop Infrastructure condition is 49% (poor condition)</a:t>
            </a:r>
            <a:r>
              <a:rPr lang="en-ZA" dirty="0">
                <a:solidFill>
                  <a:prstClr val="black"/>
                </a:solidFill>
                <a:latin typeface="Calibri"/>
              </a:rPr>
              <a:t>. 19 of the 38 municipalities scored average and 19 </a:t>
            </a:r>
            <a:r>
              <a:rPr kumimoji="0" lang="en-ZA" sz="1800" b="0" i="0" u="none" strike="noStrike" kern="1200" cap="none" spc="0" normalizeH="0" baseline="0" noProof="0" dirty="0">
                <a:ln>
                  <a:noFill/>
                </a:ln>
                <a:solidFill>
                  <a:prstClr val="black"/>
                </a:solidFill>
                <a:effectLst/>
                <a:uLnTx/>
                <a:uFillTx/>
                <a:latin typeface="Calibri"/>
                <a:ea typeface="+mn-ea"/>
                <a:cs typeface="+mn-cs"/>
              </a:rPr>
              <a:t>had less than average (poor or critical) scores for the condition of the infrastructure</a:t>
            </a:r>
          </a:p>
          <a:p>
            <a:pPr marL="46037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35</a:t>
            </a:r>
            <a:r>
              <a:rPr kumimoji="0" lang="en-US" sz="1800" b="0" i="0" u="none" strike="noStrike" kern="1200" cap="none" spc="0" normalizeH="0" baseline="0" noProof="0" dirty="0">
                <a:ln>
                  <a:noFill/>
                </a:ln>
                <a:solidFill>
                  <a:prstClr val="black"/>
                </a:solidFill>
                <a:effectLst/>
                <a:uLnTx/>
                <a:uFillTx/>
                <a:latin typeface="Calibri"/>
                <a:ea typeface="+mn-ea"/>
                <a:cs typeface="+mn-cs"/>
              </a:rPr>
              <a:t> of the 38 municipalities had NRW of 30% or higher</a:t>
            </a:r>
          </a:p>
          <a:p>
            <a:pPr marL="46037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Across the 38 municipalities, the average %NRW is 51%, with </a:t>
            </a:r>
            <a:r>
              <a:rPr lang="en-US" dirty="0">
                <a:latin typeface="Calibri"/>
              </a:rPr>
              <a:t>8</a:t>
            </a:r>
            <a:r>
              <a:rPr kumimoji="0" lang="en-US" sz="1800" b="0" i="0" u="none" strike="noStrike" kern="1200" cap="none" spc="0" normalizeH="0" baseline="0" noProof="0" dirty="0">
                <a:ln>
                  <a:noFill/>
                </a:ln>
                <a:effectLst/>
                <a:uLnTx/>
                <a:uFillTx/>
                <a:latin typeface="Calibri"/>
                <a:ea typeface="+mn-ea"/>
                <a:cs typeface="+mn-cs"/>
              </a:rPr>
              <a:t> municipalities having </a:t>
            </a:r>
            <a:r>
              <a:rPr lang="en-US" dirty="0">
                <a:latin typeface="Calibri"/>
              </a:rPr>
              <a:t> % NRW</a:t>
            </a:r>
            <a:r>
              <a:rPr kumimoji="0" lang="en-US" sz="1800" b="0" i="0" u="none" strike="noStrike" kern="1200" cap="none" spc="0" normalizeH="0" baseline="0" noProof="0" dirty="0">
                <a:ln>
                  <a:noFill/>
                </a:ln>
                <a:effectLst/>
                <a:uLnTx/>
                <a:uFillTx/>
                <a:latin typeface="Calibri"/>
                <a:ea typeface="+mn-ea"/>
                <a:cs typeface="+mn-cs"/>
              </a:rPr>
              <a:t> between 50% and 60%,  8 municipalities </a:t>
            </a:r>
            <a:r>
              <a:rPr lang="en-US" dirty="0">
                <a:solidFill>
                  <a:prstClr val="black"/>
                </a:solidFill>
                <a:latin typeface="Calibri"/>
              </a:rPr>
              <a:t>having a %NRW between 60 % and 70% and 5 having %NRW  higher than 70%</a:t>
            </a:r>
          </a:p>
          <a:p>
            <a:pPr marL="46037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31 of the 38 municipalities scored unsatisfactory for operational monitoring (i.e. onsite daily testing) (three do not require this monitoring as they have no Water Treatment Works)</a:t>
            </a: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ZA" dirty="0">
                <a:solidFill>
                  <a:prstClr val="black"/>
                </a:solidFill>
                <a:latin typeface="Calibri"/>
              </a:rPr>
              <a:t>Across the 38 municipalities, on average there is 63.4% shortages of the required qualified process controllers (Blue Drop); (47% Green Drop)</a:t>
            </a: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Shortfall level of qualified scientists is at 70% (Blue Drop); (36% Green Drop)</a:t>
            </a: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27 of the 38 municipalities are not able to, or are only partially able to,  provide the requested </a:t>
            </a:r>
            <a:r>
              <a:rPr kumimoji="0" lang="en-US" sz="1800" b="0" i="0" u="none" strike="noStrike" kern="1200" cap="none" spc="0" normalizeH="0" baseline="0" noProof="0" dirty="0">
                <a:ln>
                  <a:noFill/>
                </a:ln>
                <a:solidFill>
                  <a:prstClr val="black"/>
                </a:solidFill>
                <a:effectLst/>
                <a:uLnTx/>
                <a:uFillTx/>
                <a:latin typeface="Calibri"/>
                <a:ea typeface="+mn-ea"/>
                <a:cs typeface="+mn-cs"/>
              </a:rPr>
              <a:t>financial information e.g. operations and maintenance budget, capital budget, percentage expenditure on O&amp;M, asset value (Blue Drop)</a:t>
            </a: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highlight>
                <a:srgbClr val="FF0000"/>
              </a:highlight>
              <a:uLnTx/>
              <a:uFillTx/>
              <a:latin typeface="Calibri"/>
              <a:ea typeface="+mn-ea"/>
              <a:cs typeface="+mn-cs"/>
            </a:endParaRP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F81BD"/>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ＭＳ Ｐゴシック" pitchFamily="-108" charset="-128"/>
              </a:rPr>
              <a:t>Summary of key results (2) </a:t>
            </a:r>
          </a:p>
        </p:txBody>
      </p:sp>
    </p:spTree>
    <p:extLst>
      <p:ext uri="{BB962C8B-B14F-4D97-AF65-F5344CB8AC3E}">
        <p14:creationId xmlns:p14="http://schemas.microsoft.com/office/powerpoint/2010/main" val="21992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Key Negative Results continued</a:t>
            </a:r>
          </a:p>
          <a:p>
            <a:pPr marL="265113"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35% of the drinking water systems in the 38 municipalities did not achieve acceptable microbiological water </a:t>
            </a:r>
            <a:r>
              <a:rPr lang="en-US" dirty="0">
                <a:solidFill>
                  <a:prstClr val="black"/>
                </a:solidFill>
                <a:latin typeface="Calibri"/>
              </a:rPr>
              <a:t>quality compliance </a:t>
            </a:r>
            <a:r>
              <a:rPr kumimoji="0" lang="en-US" sz="1800" b="0" i="0" u="none" strike="noStrike" kern="1200" cap="none" spc="0" normalizeH="0" baseline="0" noProof="0" dirty="0">
                <a:ln>
                  <a:noFill/>
                </a:ln>
                <a:solidFill>
                  <a:prstClr val="black"/>
                </a:solidFill>
                <a:effectLst/>
                <a:uLnTx/>
                <a:uFillTx/>
                <a:latin typeface="Calibri"/>
                <a:ea typeface="+mn-ea"/>
                <a:cs typeface="+mn-cs"/>
              </a:rPr>
              <a:t>during</a:t>
            </a:r>
            <a:r>
              <a:rPr lang="en-US" dirty="0">
                <a:solidFill>
                  <a:prstClr val="black"/>
                </a:solidFill>
                <a:latin typeface="Calibri"/>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the 2021/2022 municipal financial year</a:t>
            </a:r>
            <a:endParaRPr kumimoji="0" lang="en-US" sz="1800" b="0" i="0" u="none" strike="noStrike" kern="1200" cap="none" spc="0" normalizeH="0" baseline="0" noProof="0" dirty="0">
              <a:ln>
                <a:noFill/>
              </a:ln>
              <a:solidFill>
                <a:prstClr val="black"/>
              </a:solidFill>
              <a:effectLst/>
              <a:highlight>
                <a:srgbClr val="FF0000"/>
              </a:highlight>
              <a:uLnTx/>
              <a:uFillTx/>
              <a:latin typeface="Calibri"/>
              <a:ea typeface="+mn-ea"/>
              <a:cs typeface="+mn-cs"/>
            </a:endParaRPr>
          </a:p>
          <a:p>
            <a:pPr marL="265113"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Of the </a:t>
            </a:r>
            <a:r>
              <a:rPr lang="en-US" dirty="0">
                <a:solidFill>
                  <a:prstClr val="black"/>
                </a:solidFill>
                <a:latin typeface="Calibri"/>
              </a:rPr>
              <a:t>38 municipalities, 30 (79%) are failing to conduct the compliance monitoring (daily on-site testing) for wastewater that is required by law</a:t>
            </a:r>
          </a:p>
          <a:p>
            <a:pPr marL="265113"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Of the 38 municipalities, 35 (92%) are failing to conduct </a:t>
            </a:r>
            <a:r>
              <a:rPr kumimoji="0" lang="en-US" sz="1800" b="0" i="0" u="none" strike="noStrike" kern="1200" cap="none" spc="0" normalizeH="0" baseline="0" noProof="0" dirty="0">
                <a:ln>
                  <a:noFill/>
                </a:ln>
                <a:solidFill>
                  <a:prstClr val="black"/>
                </a:solidFill>
                <a:effectLst/>
                <a:uLnTx/>
                <a:uFillTx/>
                <a:latin typeface="Calibri"/>
                <a:ea typeface="+mn-ea"/>
                <a:cs typeface="+mn-cs"/>
              </a:rPr>
              <a:t>the tests for drinking water required by law</a:t>
            </a:r>
          </a:p>
          <a:p>
            <a:pPr marL="265113" marR="0" lvl="1"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26 municipalities failed to issue advisory notices for 103 drinking water systems which did not meet chemical or microbiological water quality standards during testing in this time period – this is against the law</a:t>
            </a:r>
          </a:p>
          <a:p>
            <a:pPr marL="457200" marR="0" lvl="1" indent="0" algn="just" defTabSz="914400" rtl="0" eaLnBrk="1" fontAlgn="auto" latinLnBrk="0" hangingPunct="1">
              <a:lnSpc>
                <a:spcPct val="100000"/>
              </a:lnSpc>
              <a:spcBef>
                <a:spcPts val="12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F81BD"/>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ＭＳ Ｐゴシック" pitchFamily="-108" charset="-128"/>
              </a:rPr>
              <a:t> Part A: Summary of key results (3) </a:t>
            </a:r>
          </a:p>
        </p:txBody>
      </p:sp>
    </p:spTree>
    <p:extLst>
      <p:ext uri="{BB962C8B-B14F-4D97-AF65-F5344CB8AC3E}">
        <p14:creationId xmlns:p14="http://schemas.microsoft.com/office/powerpoint/2010/main" val="356037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F9F9DF-2A80-495A-BC7D-0DED87084C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183113" y="1037229"/>
            <a:ext cx="12000798" cy="7201972"/>
          </a:xfrm>
          <a:prstGeom prst="rect">
            <a:avLst/>
          </a:prstGeom>
          <a:noFill/>
        </p:spPr>
        <p:txBody>
          <a:bodyPr wrap="square" rtlCol="0">
            <a:spAutoFit/>
          </a:bodyPr>
          <a:lstStyle/>
          <a:p>
            <a:pPr marL="265113" marR="0" lvl="0" indent="-2651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overall poor performance of most municipalities in this group is mainly due to the poor performance of their wastewater systems </a:t>
            </a:r>
          </a:p>
          <a:p>
            <a:pPr marL="265113" marR="0" lvl="0" indent="-2651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results indicate that municipalities in this group are neglecting their wastewater systems in particular:</a:t>
            </a:r>
          </a:p>
          <a:p>
            <a:pPr marL="742950" lvl="1" indent="-285750">
              <a:spcBef>
                <a:spcPts val="300"/>
              </a:spcBef>
              <a:buFont typeface="Courier New" panose="02070309020205020404" pitchFamily="49" charset="0"/>
              <a:buChar char="o"/>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condition of wastewater infrastructure is significantly worse than the condition of drinking water infrastructure</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results indicate that the key issue for drinking water systems for this group of municipalities is to address the shortages  of process controllers and scientists; whereas the key issue for wastewater systems is to improve the condition of the infrastructure</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a:t>
            </a:r>
            <a:r>
              <a:rPr lang="en-US" dirty="0">
                <a:solidFill>
                  <a:prstClr val="black"/>
                </a:solidFill>
                <a:latin typeface="Calibri" panose="020F0502020204030204" pitchFamily="34" charset="0"/>
                <a:cs typeface="Calibri" panose="020F0502020204030204" pitchFamily="34" charset="0"/>
              </a:rPr>
              <a:t>fact that 72% of engineering</a:t>
            </a: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/technical posts are filled questions the commonly held view that poor performance is due to an absence of engineers</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shortages of certified process controllers and scientists may partially explain the relatively poor performance of this group of municipalities in terms of compliance monitoring i.e. carrying out the required tests, given that generally process controllers are responsible for daily on-site testing</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fact that the shortages of process controllers are high but for supervisors are relatively low indicates that this group of municipalities generally needs to put more emphasis on addressing the shortage of qualified process controllers</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More than 50% of these municipalities have NRW above 50%. It is impossible for a municipality to run the water service function effectively, or to obtain any surplus from the sale of water, if % NRW is 50%, 60% or higher than 70% . It also makes it very difficult for the municipality to budget adequately for operations and maintenance, which cannot be funded from national grants</a:t>
            </a:r>
          </a:p>
          <a:p>
            <a:pPr marL="285750" indent="-285750">
              <a:spcBef>
                <a:spcPts val="300"/>
              </a:spcBef>
              <a:buFont typeface="Arial" panose="020B0604020202020204" pitchFamily="34" charset="0"/>
              <a:buChar char="•"/>
              <a:defRPr/>
            </a:pPr>
            <a:endPar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742950" lvl="1" indent="-285750">
              <a:spcBef>
                <a:spcPts val="300"/>
              </a:spcBef>
              <a:buFont typeface="Courier New" panose="02070309020205020404" pitchFamily="49" charset="0"/>
              <a:buChar char="o"/>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R="0" lvl="0" algn="l" defTabSz="914400" rtl="0" eaLnBrk="1" fontAlgn="auto" latinLnBrk="0" hangingPunct="1">
              <a:lnSpc>
                <a:spcPct val="100000"/>
              </a:lnSpc>
              <a:spcBef>
                <a:spcPts val="300"/>
              </a:spcBef>
              <a:spcAft>
                <a:spcPts val="0"/>
              </a:spcAft>
              <a:buClrTx/>
              <a:buSzTx/>
              <a:tabLst/>
              <a:defRPr/>
            </a:pPr>
            <a:endParaRPr kumimoji="0" lang="en-US" sz="1800" b="0" i="0" u="none" strike="noStrike" kern="1200" cap="none" spc="0" normalizeH="0" baseline="0" noProof="0" dirty="0">
              <a:ln>
                <a:noFill/>
              </a:ln>
              <a:solidFill>
                <a:prstClr val="black"/>
              </a:solidFill>
              <a:effectLst/>
              <a:highlight>
                <a:srgbClr val="FF0000"/>
              </a:highligh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00000"/>
              </a:lnSpc>
              <a:spcBef>
                <a:spcPts val="30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Times New Roman" panose="02020603050405020304" pitchFamily="18" charset="0"/>
                <a:cs typeface="Calibri" panose="020F0502020204030204" pitchFamily="34" charset="0"/>
              </a:rPr>
            </a:br>
            <a:endParaRPr kumimoji="0" lang="en-US" sz="18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00000"/>
              </a:lnSpc>
              <a:spcBef>
                <a:spcPts val="3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F127FFA-D526-630D-5E11-CD5889462453}"/>
              </a:ext>
            </a:extLst>
          </p:cNvPr>
          <p:cNvSpPr txBox="1">
            <a:spLocks/>
          </p:cNvSpPr>
          <p:nvPr/>
        </p:nvSpPr>
        <p:spPr>
          <a:xfrm>
            <a:off x="183113" y="47863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PART B: Analysis of results </a:t>
            </a:r>
          </a:p>
        </p:txBody>
      </p:sp>
    </p:spTree>
    <p:extLst>
      <p:ext uri="{BB962C8B-B14F-4D97-AF65-F5344CB8AC3E}">
        <p14:creationId xmlns:p14="http://schemas.microsoft.com/office/powerpoint/2010/main" val="26812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4120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52399" y="435522"/>
            <a:ext cx="11887201" cy="482504"/>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Lessons to be Learned from the </a:t>
            </a:r>
            <a:r>
              <a:rPr lang="en-ZA" sz="2400" b="1" dirty="0">
                <a:solidFill>
                  <a:prstClr val="black"/>
                </a:solidFill>
              </a:rPr>
              <a:t>Good and Excellent Performing Municipalities</a:t>
            </a: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  </a:t>
            </a:r>
          </a:p>
        </p:txBody>
      </p:sp>
      <p:sp>
        <p:nvSpPr>
          <p:cNvPr id="6" name="TextBox 5">
            <a:extLst>
              <a:ext uri="{FF2B5EF4-FFF2-40B4-BE49-F238E27FC236}">
                <a16:creationId xmlns:a16="http://schemas.microsoft.com/office/drawing/2014/main" id="{03B75F16-DF2F-AAAC-16A4-09F561A23590}"/>
              </a:ext>
            </a:extLst>
          </p:cNvPr>
          <p:cNvSpPr txBox="1"/>
          <p:nvPr/>
        </p:nvSpPr>
        <p:spPr>
          <a:xfrm>
            <a:off x="0" y="793359"/>
            <a:ext cx="12192000" cy="7417415"/>
          </a:xfrm>
          <a:prstGeom prst="rect">
            <a:avLst/>
          </a:prstGeom>
          <a:noFill/>
          <a:ln>
            <a:noFill/>
          </a:ln>
        </p:spPr>
        <p:txBody>
          <a:bodyPr wrap="square" lIns="91440" tIns="45720" rIns="91440" bIns="45720" rtlCol="0" anchor="t">
            <a:spAutoFit/>
          </a:bodyPr>
          <a:lstStyle/>
          <a:p>
            <a:pPr marL="457200" marR="0" lvl="0" indent="-2825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174625" marR="0" lvl="0" indent="0" algn="l" defTabSz="914400" rtl="0" eaLnBrk="1" fontAlgn="auto" latinLnBrk="0" hangingPunct="1">
              <a:lnSpc>
                <a:spcPct val="100000"/>
              </a:lnSpc>
              <a:spcBef>
                <a:spcPts val="60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Key positive results of the twelve good and excellent performing municipalities</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Across the twelve municipalities, on average 80%  of the required process controller  posts are filled with properly qualified process controllers (Blue Drop); (92% Green Drop)</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Across the twelve municipalities, on average 98%  of the required supervisors’ posts are filled with properly qualified supervisors (</a:t>
            </a:r>
            <a:r>
              <a:rPr lang="en-US" dirty="0">
                <a:solidFill>
                  <a:prstClr val="black"/>
                </a:solidFill>
                <a:latin typeface="Calibri"/>
              </a:rPr>
              <a:t>Blue Drop); (96% Green Drop)</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Shortfall levels of qualified scientists and engineers are also extremely low across all the 12 municipalities</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Of the 12 municipalities, 9 (75%) are regularly carrying out the required tests for drinking water (same for wastewater)</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These 12 municipalities are able to provide almost all the requested financial information e.g. operations and maintenance budget, capital budget, percentage expenditure on O&amp;M, asset value </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Across the 12 municipalities, the average Blue Drop infrastructure condition is 85%( 81% for Green Drop). Eleven of the 12 municipalities scored higher than 80% for Blue Drop infrastructure condition (good or excellent- one had infrastructure in an average condition); (8 for Green Drop)</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Across the 12 municipalities, the average NRW is 29% </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Across the 12 municipalities there is a 100%  excellent compliance with chemical standards for drinking water quality </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Across the 12 municipalities there is 91% good or excellent compliance with  microbiological standards for drinking water </a:t>
            </a: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174625" marR="0" lvl="0" indent="0" algn="l" defTabSz="914400" rtl="0" eaLnBrk="1" fontAlgn="auto" latinLnBrk="0" hangingPunct="1">
              <a:lnSpc>
                <a:spcPct val="100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603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688975" marR="0" lvl="0" indent="-2317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172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DF9F9DF-2A80-495A-BC7D-0DED87084C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1FCC4182-3208-BFA7-CE93-E14F5EA724EA}"/>
              </a:ext>
            </a:extLst>
          </p:cNvPr>
          <p:cNvSpPr txBox="1"/>
          <p:nvPr/>
        </p:nvSpPr>
        <p:spPr>
          <a:xfrm>
            <a:off x="237640" y="1199535"/>
            <a:ext cx="11825773" cy="5509200"/>
          </a:xfrm>
          <a:prstGeom prst="rect">
            <a:avLst/>
          </a:prstGeom>
          <a:noFill/>
        </p:spPr>
        <p:txBody>
          <a:bodyPr wrap="square" rtlCol="0">
            <a:spAutoFit/>
          </a:bodyPr>
          <a:lstStyle/>
          <a:p>
            <a:pPr marR="0" lvl="0" algn="l" defTabSz="914400" rtl="0" eaLnBrk="1" fontAlgn="auto" latinLnBrk="0" hangingPunct="1">
              <a:lnSpc>
                <a:spcPct val="100000"/>
              </a:lnSpc>
              <a:spcBef>
                <a:spcPts val="1200"/>
              </a:spcBef>
              <a:spcAft>
                <a:spcPts val="0"/>
              </a:spcAft>
              <a:buClrTx/>
              <a:buSzTx/>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Analysis of results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The results indicate that the best performing municipalities generally:</a:t>
            </a:r>
          </a:p>
          <a:p>
            <a:pPr marL="742950" marR="0" lvl="1"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Have adequate staff with the right qualifications</a:t>
            </a:r>
          </a:p>
          <a:p>
            <a:pPr marL="742950" marR="0" lvl="1"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Keep their infrastructure in a well-maintained condition</a:t>
            </a:r>
          </a:p>
          <a:p>
            <a:pPr marL="742950" marR="0" lvl="1"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Have relatively low NRW, which in turn indicates effective maintenance and management to minimise losses as well as effective billing and revenue collection systems</a:t>
            </a:r>
          </a:p>
          <a:p>
            <a:pPr marL="742950" marR="0" lvl="1"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Have effective compliance and operational monitoring systems, i.e. they carry out required water quality tests and ensure that proper processes are followed </a:t>
            </a:r>
          </a:p>
          <a:p>
            <a:pPr marL="742950" marR="0" lvl="1"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Have effective financial  and asset management systems in place and are able to  accurately report on their budgets and expenditure and assets</a:t>
            </a:r>
          </a:p>
          <a:p>
            <a:pPr marL="457200" marR="0" lvl="1" indent="0" algn="l" defTabSz="914400"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R="0" lvl="1" algn="l" defTabSz="914400" rtl="0" eaLnBrk="1" fontAlgn="auto" latinLnBrk="0" hangingPunct="1">
              <a:lnSpc>
                <a:spcPct val="100000"/>
              </a:lnSpc>
              <a:spcBef>
                <a:spcPts val="1200"/>
              </a:spcBef>
              <a:spcAft>
                <a:spcPts val="0"/>
              </a:spcAft>
              <a:buClrTx/>
              <a:buSzTx/>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1200"/>
              </a:spcBef>
              <a:spcAft>
                <a:spcPts val="0"/>
              </a:spcAft>
              <a:buClrTx/>
              <a:buSzTx/>
              <a:buFont typeface="Courier New" panose="02070309020205020404" pitchFamily="49" charset="0"/>
              <a:buChar char="o"/>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299C3361-9366-07AA-4847-B07F664F39F4}"/>
              </a:ext>
            </a:extLst>
          </p:cNvPr>
          <p:cNvSpPr txBox="1">
            <a:spLocks/>
          </p:cNvSpPr>
          <p:nvPr/>
        </p:nvSpPr>
        <p:spPr>
          <a:xfrm>
            <a:off x="76200" y="252642"/>
            <a:ext cx="12039600" cy="482504"/>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Lessons to be learned from the </a:t>
            </a:r>
            <a:r>
              <a:rPr lang="en-ZA" sz="2400" b="1" dirty="0">
                <a:solidFill>
                  <a:prstClr val="black"/>
                </a:solidFill>
              </a:rPr>
              <a:t>Good and Excellent performing municipalities (2)</a:t>
            </a: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  </a:t>
            </a:r>
          </a:p>
        </p:txBody>
      </p:sp>
    </p:spTree>
    <p:extLst>
      <p:ext uri="{BB962C8B-B14F-4D97-AF65-F5344CB8AC3E}">
        <p14:creationId xmlns:p14="http://schemas.microsoft.com/office/powerpoint/2010/main" val="164370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F9F9DF-2A80-495A-BC7D-0DED87084C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358140" y="1244256"/>
            <a:ext cx="11475720" cy="1154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80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Times New Roman" panose="02020603050405020304" pitchFamily="18" charset="0"/>
                <a:cs typeface="Calibri" panose="020F0502020204030204" pitchFamily="34" charset="0"/>
              </a:rPr>
            </a:br>
            <a:endParaRPr kumimoji="0" lang="en-US" sz="18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00000"/>
              </a:lnSpc>
              <a:spcBef>
                <a:spcPts val="18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Subtitle 2">
            <a:extLst>
              <a:ext uri="{FF2B5EF4-FFF2-40B4-BE49-F238E27FC236}">
                <a16:creationId xmlns:a16="http://schemas.microsoft.com/office/drawing/2014/main" id="{B2BBA7FB-D592-107C-6659-DEAD929C8F98}"/>
              </a:ext>
            </a:extLst>
          </p:cNvPr>
          <p:cNvSpPr txBox="1">
            <a:spLocks/>
          </p:cNvSpPr>
          <p:nvPr/>
        </p:nvSpPr>
        <p:spPr>
          <a:xfrm>
            <a:off x="72324" y="725779"/>
            <a:ext cx="11825773" cy="546400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300"/>
              </a:spcBef>
              <a:spcAft>
                <a:spcPts val="0"/>
              </a:spcAft>
              <a:buNone/>
            </a:pPr>
            <a:r>
              <a:rPr lang="en-US" sz="1800" b="1" dirty="0">
                <a:ea typeface="Times New Roman" panose="02020603050405020304" pitchFamily="18" charset="0"/>
              </a:rPr>
              <a:t>Legal Framework</a:t>
            </a:r>
          </a:p>
          <a:p>
            <a:pPr marL="285750" indent="-285750" algn="just">
              <a:spcBef>
                <a:spcPts val="300"/>
              </a:spcBef>
              <a:spcAft>
                <a:spcPts val="0"/>
              </a:spcAft>
            </a:pPr>
            <a:r>
              <a:rPr lang="en-US" sz="1800" dirty="0">
                <a:ea typeface="Times New Roman" panose="02020603050405020304" pitchFamily="18" charset="0"/>
              </a:rPr>
              <a:t>Local water supply and sanitation services are a function over which municipalities have executive authority in terms of section 156 of the Constitution read together with Schedule 4 Part B</a:t>
            </a:r>
          </a:p>
          <a:p>
            <a:pPr marL="285750" indent="-285750" algn="just">
              <a:spcBef>
                <a:spcPts val="300"/>
              </a:spcBef>
              <a:spcAft>
                <a:spcPts val="0"/>
              </a:spcAft>
            </a:pPr>
            <a:r>
              <a:rPr lang="en-US" sz="1800" dirty="0">
                <a:ea typeface="Times New Roman" panose="02020603050405020304" pitchFamily="18" charset="0"/>
              </a:rPr>
              <a:t>The Water Services Act distinguishes between the roles of the Water Services Authority (WSA) and Water Services Providers (WSPs), and requires the functions to be accounted for separately</a:t>
            </a:r>
          </a:p>
          <a:p>
            <a:pPr marL="285750" indent="-285750" algn="just">
              <a:spcBef>
                <a:spcPts val="300"/>
              </a:spcBef>
              <a:spcAft>
                <a:spcPts val="0"/>
              </a:spcAft>
            </a:pPr>
            <a:r>
              <a:rPr lang="en-US" sz="1800" dirty="0">
                <a:ea typeface="Times New Roman" panose="02020603050405020304" pitchFamily="18" charset="0"/>
              </a:rPr>
              <a:t>The Act also states that no entity may function as a WSP without the approval of the relevant WSA</a:t>
            </a:r>
          </a:p>
          <a:p>
            <a:pPr marL="285750" indent="-285750" algn="just">
              <a:spcBef>
                <a:spcPts val="300"/>
              </a:spcBef>
              <a:spcAft>
                <a:spcPts val="0"/>
              </a:spcAft>
            </a:pPr>
            <a:r>
              <a:rPr lang="en-US" sz="1800" dirty="0">
                <a:ea typeface="Times New Roman" panose="02020603050405020304" pitchFamily="18" charset="0"/>
              </a:rPr>
              <a:t>The distinction between the WSA function and WSP function is an important one. Only a municipality can be allocated the power and function for the WSA function, </a:t>
            </a:r>
          </a:p>
          <a:p>
            <a:pPr lvl="1" algn="just">
              <a:spcBef>
                <a:spcPts val="300"/>
              </a:spcBef>
              <a:spcAft>
                <a:spcPts val="0"/>
              </a:spcAft>
              <a:buFont typeface="Courier New" panose="02070309020205020404" pitchFamily="49" charset="0"/>
              <a:buChar char="o"/>
            </a:pPr>
            <a:r>
              <a:rPr lang="en-US" sz="1800" dirty="0">
                <a:ea typeface="Times New Roman" panose="02020603050405020304" pitchFamily="18" charset="0"/>
              </a:rPr>
              <a:t>But any legal entity (CBO, NGO, organ of state, private company, municipality, municipal entity, another municipality, or a water board) can be approved by the WSA as a WSP </a:t>
            </a:r>
          </a:p>
          <a:p>
            <a:pPr marL="285750" indent="-285750" algn="just">
              <a:spcBef>
                <a:spcPts val="300"/>
              </a:spcBef>
              <a:spcAft>
                <a:spcPts val="0"/>
              </a:spcAft>
            </a:pPr>
            <a:r>
              <a:rPr lang="en-US" sz="1800" dirty="0">
                <a:ea typeface="Times New Roman" panose="02020603050405020304" pitchFamily="18" charset="0"/>
              </a:rPr>
              <a:t>According to the Constitution, local government is obliged to ensure water service provision – the primary role of municipalities as WSAs is to take steps to ensure the delivery of water services, not necessarily to deliver the services themselves </a:t>
            </a:r>
          </a:p>
          <a:p>
            <a:pPr marL="285750" indent="-285750" algn="just">
              <a:spcBef>
                <a:spcPts val="300"/>
              </a:spcBef>
              <a:spcAft>
                <a:spcPts val="0"/>
              </a:spcAft>
            </a:pPr>
            <a:r>
              <a:rPr lang="en-US" sz="1800" dirty="0">
                <a:ea typeface="Times New Roman" panose="02020603050405020304" pitchFamily="18" charset="0"/>
              </a:rPr>
              <a:t>In terms of the Water Services Act read together with the Municipal Systems Act, a WSA must decide whether to deliver water services itself, or to approve another WSP or WSP’s to provide the services</a:t>
            </a:r>
          </a:p>
          <a:p>
            <a:pPr marL="285750" indent="-285750" algn="just">
              <a:spcBef>
                <a:spcPts val="300"/>
              </a:spcBef>
              <a:spcAft>
                <a:spcPts val="0"/>
              </a:spcAft>
            </a:pPr>
            <a:r>
              <a:rPr lang="en-US" sz="1800" dirty="0">
                <a:ea typeface="Times New Roman" panose="02020603050405020304" pitchFamily="18" charset="0"/>
              </a:rPr>
              <a:t>Section 76-78 of the Municipal Systems Act require a municipality to engage in defined feasibility study and public consultation processes before deciding to change the mechanism of service delivery between an internal mechanism and an external mechanism</a:t>
            </a:r>
          </a:p>
          <a:p>
            <a:pPr marL="0" indent="0">
              <a:spcBef>
                <a:spcPts val="300"/>
              </a:spcBef>
              <a:buNone/>
            </a:pPr>
            <a:endParaRPr lang="en-ZA" dirty="0"/>
          </a:p>
        </p:txBody>
      </p:sp>
      <p:sp>
        <p:nvSpPr>
          <p:cNvPr id="5" name="Title 1">
            <a:extLst>
              <a:ext uri="{FF2B5EF4-FFF2-40B4-BE49-F238E27FC236}">
                <a16:creationId xmlns:a16="http://schemas.microsoft.com/office/drawing/2014/main" id="{507A3A30-A058-9CDB-1C0D-1593FD3B2BE3}"/>
              </a:ext>
            </a:extLst>
          </p:cNvPr>
          <p:cNvSpPr txBox="1">
            <a:spLocks/>
          </p:cNvSpPr>
          <p:nvPr/>
        </p:nvSpPr>
        <p:spPr>
          <a:xfrm>
            <a:off x="72324" y="24338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PART C: What is to be done </a:t>
            </a:r>
          </a:p>
        </p:txBody>
      </p:sp>
    </p:spTree>
    <p:extLst>
      <p:ext uri="{BB962C8B-B14F-4D97-AF65-F5344CB8AC3E}">
        <p14:creationId xmlns:p14="http://schemas.microsoft.com/office/powerpoint/2010/main" val="207367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F9F9DF-2A80-495A-BC7D-0DED87084C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358140" y="564801"/>
            <a:ext cx="11475720" cy="715580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Action Plans</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Each municipality will develop an action plan for improvement, addressing inter alia</a:t>
            </a:r>
          </a:p>
          <a:p>
            <a:pPr marL="742950" lvl="1" indent="-285750">
              <a:buFont typeface="Courier New" panose="02070309020205020404" pitchFamily="49" charset="0"/>
              <a:buChar char="o"/>
            </a:pPr>
            <a:r>
              <a:rPr lang="en-ZA" dirty="0"/>
              <a:t>Fundamental changes to be introduced, from amongst the options in the following slide</a:t>
            </a:r>
            <a:endParaRPr lang="en-US"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Reducing NRW and leakages</a:t>
            </a:r>
          </a:p>
          <a:p>
            <a:pPr marL="742950" lvl="1" indent="-285750">
              <a:buFont typeface="Courier New" panose="02070309020205020404" pitchFamily="49" charset="0"/>
              <a:buChar char="o"/>
            </a:pPr>
            <a:r>
              <a:rPr lang="en-US"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Hiring more process controllers and scientists for drinking water systems in particular </a:t>
            </a:r>
          </a:p>
          <a:p>
            <a:pPr marL="742950" lvl="1" indent="-285750">
              <a:buFont typeface="Courier New" panose="02070309020205020404" pitchFamily="49" charset="0"/>
              <a:buChar char="o"/>
            </a:pPr>
            <a:r>
              <a:rPr kumimoji="0" lang="en-US"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Budgeting adequately </a:t>
            </a:r>
            <a:r>
              <a:rPr lang="en-US"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for maintenance of wastewater infrastructure</a:t>
            </a:r>
            <a:endParaRPr kumimoji="0" lang="en-US"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Improving operational monitoring  (i.e.</a:t>
            </a:r>
            <a:r>
              <a:rPr lang="en-ZA" dirty="0">
                <a:solidFill>
                  <a:prstClr val="black"/>
                </a:solidFill>
                <a:latin typeface="Calibri"/>
              </a:rPr>
              <a:t>.</a:t>
            </a:r>
            <a:r>
              <a:rPr kumimoji="0" lang="en-ZA" sz="1800" b="0" i="0" u="none" strike="noStrike" kern="1200" cap="none" spc="0" normalizeH="0" baseline="0" noProof="0" dirty="0">
                <a:ln>
                  <a:noFill/>
                </a:ln>
                <a:solidFill>
                  <a:prstClr val="black"/>
                </a:solidFill>
                <a:effectLst/>
                <a:uLnTx/>
                <a:uFillTx/>
                <a:latin typeface="Calibri"/>
                <a:ea typeface="+mn-ea"/>
                <a:cs typeface="+mn-cs"/>
              </a:rPr>
              <a:t> onsite daily testing)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Improving financial management </a:t>
            </a:r>
          </a:p>
          <a:p>
            <a:pPr marR="0" lvl="1" algn="l" defTabSz="914400" rtl="0" eaLnBrk="1" fontAlgn="auto" latinLnBrk="0" hangingPunct="1">
              <a:lnSpc>
                <a:spcPct val="100000"/>
              </a:lnSpc>
              <a:spcBef>
                <a:spcPts val="0"/>
              </a:spcBef>
              <a:spcAft>
                <a:spcPts val="0"/>
              </a:spcAft>
              <a:buClrTx/>
              <a:buSzTx/>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285750" indent="-285750">
              <a:buFont typeface="Arial" panose="020B0604020202020204" pitchFamily="34" charset="0"/>
              <a:buChar char="•"/>
              <a:defRPr/>
            </a:pPr>
            <a:r>
              <a:rPr lang="en-ZA" dirty="0">
                <a:solidFill>
                  <a:prstClr val="black"/>
                </a:solidFill>
                <a:latin typeface="Calibri"/>
              </a:rPr>
              <a:t>The action plans must include putting in place the required management tools to address poor performance in terms of BD, GD and ND (as described in the guidelines by DWS on the IRIS</a:t>
            </a:r>
            <a:r>
              <a:rPr lang="en-US" u="sng" dirty="0">
                <a:solidFill>
                  <a:srgbClr val="0563C1"/>
                </a:solidFill>
                <a:cs typeface="Calibri" panose="020F0502020204030204" pitchFamily="34" charset="0"/>
              </a:rPr>
              <a:t> </a:t>
            </a:r>
            <a:r>
              <a:rPr lang="en-US" u="sng" dirty="0">
                <a:solidFill>
                  <a:srgbClr val="0563C1"/>
                </a:solidFill>
                <a:cs typeface="Calibri" panose="020F0502020204030204" pitchFamily="34" charset="0"/>
                <a:hlinkClick r:id="rId3"/>
              </a:rPr>
              <a:t>http://ws.dws.gov.za/iris.aspx</a:t>
            </a:r>
            <a:r>
              <a:rPr lang="en-US" u="sng" dirty="0">
                <a:solidFill>
                  <a:srgbClr val="0563C1"/>
                </a:solidFill>
                <a:cs typeface="Calibri" panose="020F0502020204030204" pitchFamily="34" charset="0"/>
              </a:rPr>
              <a:t> ), </a:t>
            </a:r>
            <a:r>
              <a:rPr lang="en-US" dirty="0">
                <a:cs typeface="Calibri" panose="020F0502020204030204" pitchFamily="34" charset="0"/>
              </a:rPr>
              <a:t>with timeframe, such as Wastewater Risk Abatement Plans and Process Audits</a:t>
            </a:r>
          </a:p>
          <a:p>
            <a:pPr marL="285750" indent="-285750">
              <a:buFont typeface="Arial" panose="020B0604020202020204" pitchFamily="34" charset="0"/>
              <a:buChar char="•"/>
              <a:defRPr/>
            </a:pPr>
            <a:r>
              <a:rPr lang="en-US" dirty="0">
                <a:cs typeface="Calibri" panose="020F0502020204030204" pitchFamily="34" charset="0"/>
              </a:rPr>
              <a:t>The action plans must be divided into actions with short, medium and long-term timeframes</a:t>
            </a:r>
            <a:endParaRPr lang="en-ZA" dirty="0"/>
          </a:p>
          <a:p>
            <a:pPr marL="285750" indent="-285750">
              <a:buFont typeface="Arial" panose="020B0604020202020204" pitchFamily="34" charset="0"/>
              <a:buChar char="•"/>
              <a:defRPr/>
            </a:pPr>
            <a:r>
              <a:rPr lang="en-ZA" dirty="0">
                <a:solidFill>
                  <a:prstClr val="black"/>
                </a:solidFill>
                <a:latin typeface="Calibri"/>
              </a:rPr>
              <a:t>The action plans without substantial financial implications must have short timeframes</a:t>
            </a:r>
          </a:p>
          <a:p>
            <a:pPr marL="285750" indent="-285750">
              <a:buFont typeface="Arial" panose="020B0604020202020204" pitchFamily="34" charset="0"/>
              <a:buChar char="•"/>
              <a:defRPr/>
            </a:pPr>
            <a:r>
              <a:rPr lang="en-ZA" dirty="0">
                <a:solidFill>
                  <a:prstClr val="black"/>
                </a:solidFill>
                <a:latin typeface="Calibri"/>
              </a:rPr>
              <a:t>These action plans must be submitted to the relevant DWS Provincial offices by end February 2024</a:t>
            </a:r>
            <a:endParaRPr kumimoji="0" lang="en-ZA"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All municipalities must issue advisory notices without fail when their drinking water quality fails to meet drinking water standards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357188" marR="0" lvl="0" indent="-357188" algn="just"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357188" marR="0" lvl="0" indent="-357188" algn="just"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0" marR="0" lvl="0" indent="0" algn="just" defTabSz="914400" rtl="0" eaLnBrk="1" fontAlgn="auto" latinLnBrk="0" hangingPunct="1">
              <a:lnSpc>
                <a:spcPct val="100000"/>
              </a:lnSpc>
              <a:spcBef>
                <a:spcPts val="18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3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BAB43-0FCB-4339-8572-ED7F1861B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79bbf-5b16-462e-ba17-9a94ca982df9"/>
    <ds:schemaRef ds:uri="1e092b79-e893-46dc-8557-688da0bbe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93B6ED-B4D6-4899-8D3A-D1AB87FCCCA0}">
  <ds:schemaRefs>
    <ds:schemaRef ds:uri="http://purl.org/dc/elements/1.1/"/>
    <ds:schemaRef ds:uri="http://schemas.microsoft.com/office/2006/documentManagement/types"/>
    <ds:schemaRef ds:uri="http://purl.org/dc/terms/"/>
    <ds:schemaRef ds:uri="http://schemas.microsoft.com/office/2006/metadata/properties"/>
    <ds:schemaRef ds:uri="http://purl.org/dc/dcmitype/"/>
    <ds:schemaRef ds:uri="f1a79bbf-5b16-462e-ba17-9a94ca982df9"/>
    <ds:schemaRef ds:uri="1e092b79-e893-46dc-8557-688da0bbef0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7FA7AC-21DB-422E-9CEE-22D908FD0A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10905</TotalTime>
  <Words>2488</Words>
  <Application>Microsoft Office PowerPoint</Application>
  <PresentationFormat>Widescreen</PresentationFormat>
  <Paragraphs>181</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ＭＳ Ｐゴシック</vt:lpstr>
      <vt:lpstr>Arial</vt:lpstr>
      <vt:lpstr>Calibri</vt:lpstr>
      <vt:lpstr>Courier New</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Additional Action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Nel Lodevikus</cp:lastModifiedBy>
  <cp:revision>49</cp:revision>
  <cp:lastPrinted>2023-11-08T08:35:10Z</cp:lastPrinted>
  <dcterms:created xsi:type="dcterms:W3CDTF">2023-09-10T15:28:51Z</dcterms:created>
  <dcterms:modified xsi:type="dcterms:W3CDTF">2024-01-18T18:02:23Z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ies>
</file>